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79" r:id="rId4"/>
    <p:sldId id="280" r:id="rId5"/>
    <p:sldId id="281" r:id="rId6"/>
    <p:sldId id="282" r:id="rId7"/>
    <p:sldId id="283" r:id="rId8"/>
    <p:sldId id="284" r:id="rId9"/>
    <p:sldId id="273" r:id="rId10"/>
    <p:sldId id="274" r:id="rId11"/>
    <p:sldId id="275" r:id="rId12"/>
    <p:sldId id="276" r:id="rId13"/>
    <p:sldId id="277" r:id="rId14"/>
    <p:sldId id="285" r:id="rId15"/>
    <p:sldId id="286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 Ridder" initials="Kd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37AB-3437-4A5B-9E24-DF90D10131AC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A381F-29D1-4494-B128-129213DE1F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4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30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5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9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8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75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08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67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23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7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85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8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9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94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4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8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5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1591-F567-4619-8B83-BC1FC0355FBB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7E36-316C-432E-A887-29663C09C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8679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691680" y="4167607"/>
            <a:ext cx="3217538" cy="1163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 smtClean="0">
                <a:solidFill>
                  <a:schemeClr val="bg1"/>
                </a:solidFill>
                <a:latin typeface="+mn-lt"/>
              </a:rPr>
              <a:t>Verzorging</a:t>
            </a:r>
            <a:br>
              <a:rPr lang="nl-NL" sz="3600" b="1" dirty="0" smtClean="0">
                <a:solidFill>
                  <a:schemeClr val="bg1"/>
                </a:solidFill>
                <a:latin typeface="+mn-lt"/>
              </a:rPr>
            </a:br>
            <a:r>
              <a:rPr lang="nl-NL" sz="2800" b="1" dirty="0" smtClean="0">
                <a:solidFill>
                  <a:schemeClr val="bg1"/>
                </a:solidFill>
                <a:latin typeface="+mn-lt"/>
              </a:rPr>
              <a:t>Les 2</a:t>
            </a:r>
            <a:endParaRPr lang="nl-NL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691680" y="5380709"/>
            <a:ext cx="3217538" cy="49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Leerjaar 1, thema 3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11479" r="25474"/>
          <a:stretch/>
        </p:blipFill>
        <p:spPr bwMode="auto">
          <a:xfrm>
            <a:off x="4987636" y="2439977"/>
            <a:ext cx="2392412" cy="345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7"/>
          <p:cNvPicPr/>
          <p:nvPr/>
        </p:nvPicPr>
        <p:blipFill rotWithShape="1">
          <a:blip r:embed="rId4" cstate="print">
            <a:grayscl/>
          </a:blip>
          <a:srcRect t="1732"/>
          <a:stretch/>
        </p:blipFill>
        <p:spPr bwMode="auto">
          <a:xfrm>
            <a:off x="7458466" y="2419351"/>
            <a:ext cx="1410948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/>
          <a:srcRect l="12738" t="266" r="15198" b="-266"/>
          <a:stretch/>
        </p:blipFill>
        <p:spPr>
          <a:xfrm>
            <a:off x="-9236" y="2419351"/>
            <a:ext cx="161991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" name="Picture 8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55769" y="484915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410691" y="110836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Emmer</a:t>
            </a:r>
            <a:endParaRPr lang="nl-NL" dirty="0"/>
          </a:p>
        </p:txBody>
      </p:sp>
      <p:pic>
        <p:nvPicPr>
          <p:cNvPr id="7" name="Picture 14"/>
          <p:cNvPicPr/>
          <p:nvPr/>
        </p:nvPicPr>
        <p:blipFill>
          <a:blip r:embed="rId4" cstate="print">
            <a:grayscl/>
          </a:blip>
          <a:srcRect l="18584" r="15044"/>
          <a:stretch>
            <a:fillRect/>
          </a:stretch>
        </p:blipFill>
        <p:spPr bwMode="auto">
          <a:xfrm>
            <a:off x="441469" y="2094960"/>
            <a:ext cx="1447800" cy="15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484582" y="2955636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Stoffer en blik</a:t>
            </a:r>
            <a:endParaRPr lang="nl-NL" dirty="0"/>
          </a:p>
        </p:txBody>
      </p:sp>
      <p:pic>
        <p:nvPicPr>
          <p:cNvPr id="9" name="Picture 23"/>
          <p:cNvPicPr/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55744" y="4125375"/>
            <a:ext cx="1619250" cy="87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2486733" y="4346844"/>
            <a:ext cx="83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Borstel</a:t>
            </a:r>
            <a:endParaRPr lang="nl-NL" dirty="0"/>
          </a:p>
        </p:txBody>
      </p:sp>
      <p:pic>
        <p:nvPicPr>
          <p:cNvPr id="11" name="Picture 29"/>
          <p:cNvPicPr/>
          <p:nvPr/>
        </p:nvPicPr>
        <p:blipFill>
          <a:blip r:embed="rId6" cstate="print">
            <a:grayscl/>
          </a:blip>
          <a:srcRect l="7979"/>
          <a:stretch>
            <a:fillRect/>
          </a:stretch>
        </p:blipFill>
        <p:spPr bwMode="auto">
          <a:xfrm>
            <a:off x="441469" y="5138451"/>
            <a:ext cx="153797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2484582" y="5624945"/>
            <a:ext cx="140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Afwasborstel</a:t>
            </a:r>
            <a:endParaRPr lang="nl-NL" dirty="0"/>
          </a:p>
        </p:txBody>
      </p:sp>
      <p:pic>
        <p:nvPicPr>
          <p:cNvPr id="13" name="Picture 35"/>
          <p:cNvPicPr/>
          <p:nvPr/>
        </p:nvPicPr>
        <p:blipFill>
          <a:blip r:embed="rId7" cstate="print">
            <a:grayscl/>
          </a:blip>
          <a:srcRect l="3867" t="7500" r="3867" b="10000"/>
          <a:stretch>
            <a:fillRect/>
          </a:stretch>
        </p:blipFill>
        <p:spPr bwMode="auto">
          <a:xfrm>
            <a:off x="4769383" y="396730"/>
            <a:ext cx="19335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6836297" y="825195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Flessenrager</a:t>
            </a:r>
            <a:endParaRPr lang="nl-NL" dirty="0"/>
          </a:p>
        </p:txBody>
      </p:sp>
      <p:pic>
        <p:nvPicPr>
          <p:cNvPr id="15" name="Picture 41"/>
          <p:cNvPicPr/>
          <p:nvPr/>
        </p:nvPicPr>
        <p:blipFill>
          <a:blip r:embed="rId8" cstate="print">
            <a:grayscl/>
          </a:blip>
          <a:srcRect l="18000" r="19000"/>
          <a:stretch>
            <a:fillRect/>
          </a:stretch>
        </p:blipFill>
        <p:spPr bwMode="auto">
          <a:xfrm>
            <a:off x="4569799" y="1904140"/>
            <a:ext cx="14954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6918036" y="3990109"/>
            <a:ext cx="87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Stalboy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3704285" y="6008881"/>
            <a:ext cx="553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Waar gebruik ik deze gereedschappen/materialen voor?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5" name="Picture 44"/>
          <p:cNvPicPr/>
          <p:nvPr/>
        </p:nvPicPr>
        <p:blipFill>
          <a:blip r:embed="rId3" cstate="print">
            <a:grayscl/>
          </a:blip>
          <a:srcRect l="32666" r="36667"/>
          <a:stretch>
            <a:fillRect/>
          </a:stretch>
        </p:blipFill>
        <p:spPr bwMode="auto">
          <a:xfrm>
            <a:off x="654193" y="382067"/>
            <a:ext cx="1019175" cy="332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272145" y="2059709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Stalschop</a:t>
            </a:r>
          </a:p>
        </p:txBody>
      </p:sp>
      <p:pic>
        <p:nvPicPr>
          <p:cNvPr id="7" name="Picture 47"/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645874" y="498933"/>
            <a:ext cx="9239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825765" y="2059709"/>
            <a:ext cx="123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Zaagselriek</a:t>
            </a:r>
            <a:endParaRPr lang="nl-NL" dirty="0"/>
          </a:p>
        </p:txBody>
      </p:sp>
      <p:pic>
        <p:nvPicPr>
          <p:cNvPr id="10" name="Picture 66"/>
          <p:cNvPicPr/>
          <p:nvPr/>
        </p:nvPicPr>
        <p:blipFill>
          <a:blip r:embed="rId5" cstate="print">
            <a:grayscl/>
          </a:blip>
          <a:srcRect l="7326"/>
          <a:stretch>
            <a:fillRect/>
          </a:stretch>
        </p:blipFill>
        <p:spPr bwMode="auto">
          <a:xfrm>
            <a:off x="550388" y="4162830"/>
            <a:ext cx="2952750" cy="19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2690112" y="5777238"/>
            <a:ext cx="132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Balenwagen</a:t>
            </a:r>
          </a:p>
        </p:txBody>
      </p:sp>
      <p:pic>
        <p:nvPicPr>
          <p:cNvPr id="12" name="Picture 63"/>
          <p:cNvPicPr/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569799" y="4305070"/>
            <a:ext cx="30289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7758260" y="4873658"/>
            <a:ext cx="117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Kruiwagen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3704285" y="6008881"/>
            <a:ext cx="553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Waar gebruik ik deze gereedschappen/materialen voor?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018292" y="1378818"/>
            <a:ext cx="78994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6"/>
          <p:cNvPicPr/>
          <p:nvPr/>
        </p:nvPicPr>
        <p:blipFill>
          <a:blip r:embed="rId3" cstate="print">
            <a:grayscl/>
          </a:blip>
          <a:srcRect l="28989" t="12533" r="18548" b="10250"/>
          <a:stretch>
            <a:fillRect/>
          </a:stretch>
        </p:blipFill>
        <p:spPr bwMode="auto">
          <a:xfrm>
            <a:off x="3977979" y="1324016"/>
            <a:ext cx="118364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/>
          <p:cNvPicPr/>
          <p:nvPr/>
        </p:nvPicPr>
        <p:blipFill>
          <a:blip r:embed="rId4" cstate="print">
            <a:grayscl/>
          </a:blip>
          <a:srcRect l="30833" r="36250"/>
          <a:stretch>
            <a:fillRect/>
          </a:stretch>
        </p:blipFill>
        <p:spPr bwMode="auto">
          <a:xfrm>
            <a:off x="5809885" y="1275896"/>
            <a:ext cx="1247775" cy="37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309567" y="5413269"/>
            <a:ext cx="412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Hooivork; tweetand, drietand of viertand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704285" y="6008881"/>
            <a:ext cx="553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Waar gebruik ik deze gereedschappen/materialen voor?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9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82266" y="1004495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2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170003" y="805006"/>
            <a:ext cx="1019175" cy="39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/>
          <p:cNvPicPr/>
          <p:nvPr/>
        </p:nvPicPr>
        <p:blipFill>
          <a:blip r:embed="rId4" cstate="print">
            <a:grayscl/>
          </a:blip>
          <a:srcRect l="35000" r="33750"/>
          <a:stretch>
            <a:fillRect/>
          </a:stretch>
        </p:blipFill>
        <p:spPr bwMode="auto">
          <a:xfrm>
            <a:off x="6598931" y="756110"/>
            <a:ext cx="1695450" cy="40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970961" y="2790334"/>
            <a:ext cx="135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Vloertrekker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193264" y="5250730"/>
            <a:ext cx="99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Tuinhark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872139" y="5250730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Stalbezem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04285" y="6008881"/>
            <a:ext cx="553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Waar gebruik ik deze gereedschappen/materialen voor?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6449" y="12977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het werken met dieren maak je vaak gebruik van verschillende gereedschappen en </a:t>
            </a:r>
            <a:r>
              <a:rPr lang="nl-NL" dirty="0" smtClean="0"/>
              <a:t>materialen.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is belangrijk om gereedschap na gebruik goed schoon te maken. Dit zorgt ervoor dat je het </a:t>
            </a:r>
            <a:r>
              <a:rPr lang="nl-NL" b="1" dirty="0"/>
              <a:t>materiaal langer kunt gebruiken</a:t>
            </a:r>
            <a:r>
              <a:rPr lang="nl-NL" dirty="0"/>
              <a:t>. Ook </a:t>
            </a:r>
            <a:r>
              <a:rPr lang="nl-NL" b="1" dirty="0"/>
              <a:t>voorkom</a:t>
            </a:r>
            <a:r>
              <a:rPr lang="nl-NL" dirty="0"/>
              <a:t> je zo dat er veel </a:t>
            </a:r>
            <a:r>
              <a:rPr lang="nl-NL" b="1" dirty="0"/>
              <a:t>bacteriën op het gereedschap </a:t>
            </a:r>
            <a:r>
              <a:rPr lang="nl-NL" dirty="0"/>
              <a:t>komen te zitten.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Opdracht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b="1" u="sng" dirty="0" smtClean="0"/>
          </a:p>
          <a:p>
            <a:pPr marL="0" indent="0" algn="ctr">
              <a:buNone/>
            </a:pPr>
            <a:r>
              <a:rPr lang="nl-NL" b="1" u="sng" dirty="0" smtClean="0"/>
              <a:t>Maken: </a:t>
            </a:r>
            <a:r>
              <a:rPr lang="nl-NL" dirty="0" smtClean="0"/>
              <a:t>Opdracht gereedschappen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Theorievragen </a:t>
            </a:r>
            <a:r>
              <a:rPr lang="nl-NL" sz="1200" i="1" dirty="0" smtClean="0">
                <a:latin typeface="+mn-lt"/>
              </a:rPr>
              <a:t>les 2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nl-NL" dirty="0" smtClean="0"/>
              <a:t>Noem drie voorbeelden van vachtverzorging bij een dier</a:t>
            </a:r>
          </a:p>
          <a:p>
            <a:pPr marL="514350" lvl="0" indent="-514350">
              <a:buAutoNum type="arabicPeriod"/>
            </a:pPr>
            <a:r>
              <a:rPr lang="nl-NL" dirty="0" smtClean="0"/>
              <a:t>Welke drie dingen zijn belangrijk bij het contact maken met een dier?</a:t>
            </a:r>
          </a:p>
          <a:p>
            <a:pPr marL="514350" lvl="0" indent="-514350">
              <a:buAutoNum type="arabicPeriod"/>
            </a:pPr>
            <a:r>
              <a:rPr lang="nl-NL" dirty="0" smtClean="0"/>
              <a:t>Noem minimaal vijf gereedschappen/materialen die je gebruik bij het vak dierverzorging</a:t>
            </a:r>
          </a:p>
          <a:p>
            <a:pPr marL="514350" lvl="0" indent="-514350">
              <a:buAutoNum type="arabicPeriod"/>
            </a:pPr>
            <a:r>
              <a:rPr lang="nl-NL" dirty="0" smtClean="0"/>
              <a:t>Waarom is het belangrijk om deze gereedschappen/materialen goed schoon te maken?</a:t>
            </a:r>
          </a:p>
          <a:p>
            <a:pPr marL="514350" lvl="0" indent="-514350">
              <a:buAutoNum type="arabicPeriod"/>
            </a:pPr>
            <a:endParaRPr lang="nl-NL" dirty="0"/>
          </a:p>
          <a:p>
            <a:pPr marL="514350" lvl="0" indent="-514350">
              <a:buAutoNum type="arabicPeriod"/>
            </a:pPr>
            <a:endParaRPr lang="nl-NL" dirty="0" smtClean="0"/>
          </a:p>
          <a:p>
            <a:pPr marL="514350" lvl="0" indent="-514350">
              <a:buAutoNum type="arabicPeriod"/>
            </a:pPr>
            <a:endParaRPr lang="nl-NL" i="1" dirty="0"/>
          </a:p>
          <a:p>
            <a:pPr marL="400050" lvl="1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endParaRPr lang="nl-NL" dirty="0"/>
          </a:p>
          <a:p>
            <a:pPr marL="514350" indent="-514350" algn="ctr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u="sng" dirty="0">
                <a:latin typeface="+mn-lt"/>
              </a:rPr>
              <a:t>Standaard </a:t>
            </a:r>
            <a:r>
              <a:rPr lang="nl-NL" u="sng" dirty="0" smtClean="0">
                <a:latin typeface="+mn-lt"/>
              </a:rPr>
              <a:t>reflectievragen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 </a:t>
            </a:r>
            <a:r>
              <a:rPr lang="nl-NL" dirty="0"/>
              <a:t>onderdeel ging goed en hoe kwam dit?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Zie </a:t>
            </a:r>
            <a:r>
              <a:rPr lang="nl-NL" dirty="0"/>
              <a:t>je verbeterpunten? </a:t>
            </a:r>
            <a:r>
              <a:rPr lang="nl-NL" i="1" dirty="0" smtClean="0"/>
              <a:t>(bij </a:t>
            </a:r>
            <a:r>
              <a:rPr lang="nl-NL" i="1" dirty="0"/>
              <a:t>de lesinhoud of bij </a:t>
            </a:r>
            <a:r>
              <a:rPr lang="nl-NL" i="1" dirty="0" smtClean="0"/>
              <a:t>jezelf)</a:t>
            </a:r>
            <a:endParaRPr lang="nl-NL" i="1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heeft de samenwerking jou opgeleverd?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Thema-inhoud</a:t>
            </a:r>
            <a:endParaRPr lang="nl-NL" sz="1200" i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62635"/>
            <a:ext cx="7886700" cy="472285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Les 1 </a:t>
            </a:r>
            <a:r>
              <a:rPr lang="nl-NL" sz="1900" i="1" dirty="0" smtClean="0"/>
              <a:t>(2 x 50 min.)</a:t>
            </a:r>
          </a:p>
          <a:p>
            <a:r>
              <a:rPr lang="nl-NL" dirty="0" smtClean="0"/>
              <a:t>Persoonlijke hygiëne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de zes basisregels m.b.t. hygiëne te benoemen en in acht te nemen</a:t>
            </a:r>
          </a:p>
          <a:p>
            <a:r>
              <a:rPr lang="nl-NL" dirty="0" smtClean="0"/>
              <a:t>Verschonen verblijf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aan te geven hoe vaak bepaalde verblijven verschoond worden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zes verschillende soorten bodembedekking te benoemen</a:t>
            </a:r>
          </a:p>
          <a:p>
            <a:r>
              <a:rPr lang="nl-NL" dirty="0" smtClean="0"/>
              <a:t>Reinigen verblijf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kunt aangeven in welke volgorde je een verblijf moet reinigen</a:t>
            </a:r>
          </a:p>
          <a:p>
            <a:pPr marL="0" indent="0">
              <a:buNone/>
            </a:pPr>
            <a:endParaRPr lang="nl-NL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 smtClean="0"/>
              <a:t>Les 2 </a:t>
            </a:r>
            <a:r>
              <a:rPr lang="nl-NL" sz="1900" i="1" dirty="0"/>
              <a:t>(2 x 50 min</a:t>
            </a:r>
            <a:r>
              <a:rPr lang="nl-NL" sz="1900" i="1" dirty="0" smtClean="0"/>
              <a:t>.)</a:t>
            </a:r>
            <a:endParaRPr lang="nl-NL" sz="1900" b="1" dirty="0" smtClean="0"/>
          </a:p>
          <a:p>
            <a:r>
              <a:rPr lang="nl-NL" dirty="0" smtClean="0"/>
              <a:t>Vachtverzorging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om minimaal drie vormen van vachtverzorging bij dieren te benoemen</a:t>
            </a:r>
          </a:p>
          <a:p>
            <a:r>
              <a:rPr lang="nl-NL" dirty="0" smtClean="0"/>
              <a:t>Diercontact</a:t>
            </a:r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om aan te geven op welke manier je het beste contact kan maken met een dier</a:t>
            </a:r>
          </a:p>
          <a:p>
            <a:r>
              <a:rPr lang="nl-NL" dirty="0"/>
              <a:t>Gebruik/onderhoud gereedschappen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de soorten gereedschappen/materialen bij dierverzorging de juiste benaming te geven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bent in staat aan te geven waarom het belangrijk is gereedschappen/materialen bij dierverzorging na gebruik schoon te maken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Vachtverzorging </a:t>
            </a:r>
            <a:r>
              <a:rPr lang="nl-NL" sz="1200" i="1" dirty="0" smtClean="0"/>
              <a:t>les 2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Hoe ziet een vacht eruit?</a:t>
            </a:r>
          </a:p>
          <a:p>
            <a:pPr marL="0" indent="0" algn="just">
              <a:buNone/>
            </a:pPr>
            <a:r>
              <a:rPr lang="nl-NL" b="1" dirty="0" smtClean="0">
                <a:solidFill>
                  <a:srgbClr val="8FAA32"/>
                </a:solidFill>
              </a:rPr>
              <a:t>Vacht</a:t>
            </a:r>
            <a:r>
              <a:rPr lang="nl-NL" dirty="0" smtClean="0"/>
              <a:t> = behaarde huid</a:t>
            </a:r>
          </a:p>
          <a:p>
            <a:pPr lvl="3" algn="just"/>
            <a:endParaRPr lang="nl-NL" dirty="0" smtClean="0"/>
          </a:p>
          <a:p>
            <a:pPr marL="1371600" lvl="3" indent="0" algn="just">
              <a:buNone/>
            </a:pPr>
            <a:endParaRPr lang="nl-NL" dirty="0" smtClean="0"/>
          </a:p>
          <a:p>
            <a:pPr algn="just"/>
            <a:r>
              <a:rPr lang="nl-NL" dirty="0" smtClean="0"/>
              <a:t>Twee soorten haren:</a:t>
            </a:r>
          </a:p>
          <a:p>
            <a:pPr marL="457200" lvl="1" indent="0" algn="just">
              <a:buNone/>
            </a:pPr>
            <a:r>
              <a:rPr lang="nl-NL" b="1" dirty="0" err="1" smtClean="0">
                <a:solidFill>
                  <a:srgbClr val="8FAA32"/>
                </a:solidFill>
              </a:rPr>
              <a:t>Ondervacht</a:t>
            </a:r>
            <a:r>
              <a:rPr lang="nl-NL" dirty="0" smtClean="0"/>
              <a:t>; onderste laag</a:t>
            </a:r>
          </a:p>
          <a:p>
            <a:pPr marL="457200" lvl="1" indent="0">
              <a:buNone/>
            </a:pPr>
            <a:r>
              <a:rPr lang="nl-NL" b="1" dirty="0" err="1" smtClean="0">
                <a:solidFill>
                  <a:srgbClr val="8FAA32"/>
                </a:solidFill>
              </a:rPr>
              <a:t>Dekvacht</a:t>
            </a:r>
            <a:r>
              <a:rPr lang="nl-NL" dirty="0" smtClean="0"/>
              <a:t>; bovenste laag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6449" y="108671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Dikte vacht</a:t>
            </a:r>
          </a:p>
          <a:p>
            <a:pPr marL="0" indent="0">
              <a:buNone/>
            </a:pPr>
            <a:r>
              <a:rPr lang="nl-NL" dirty="0" smtClean="0"/>
              <a:t>Bepaald door:</a:t>
            </a:r>
          </a:p>
          <a:p>
            <a:pPr lvl="1"/>
            <a:r>
              <a:rPr lang="nl-NL" dirty="0" smtClean="0"/>
              <a:t>Waar de diersoort van nature vandaan komt</a:t>
            </a:r>
          </a:p>
          <a:p>
            <a:pPr lvl="1"/>
            <a:r>
              <a:rPr lang="nl-NL" dirty="0" smtClean="0"/>
              <a:t>In welke omstandigheden de diersoort nu leeft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5" y="3933056"/>
            <a:ext cx="3984849" cy="2239106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 descr="Afbeeldingsresultaat voor dog at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354702" cy="2239106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34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28650" y="13027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Vacht onderhouden</a:t>
            </a:r>
          </a:p>
          <a:p>
            <a:pPr marL="0" indent="0">
              <a:buNone/>
            </a:pPr>
            <a:r>
              <a:rPr lang="nl-NL" u="sng" dirty="0" smtClean="0"/>
              <a:t>Borstelen</a:t>
            </a:r>
            <a:r>
              <a:rPr lang="nl-NL" dirty="0" smtClean="0"/>
              <a:t> of </a:t>
            </a:r>
            <a:r>
              <a:rPr lang="nl-NL" u="sng" dirty="0" smtClean="0"/>
              <a:t>kammen</a:t>
            </a:r>
          </a:p>
          <a:p>
            <a:pPr lvl="1"/>
            <a:r>
              <a:rPr lang="nl-NL" dirty="0" smtClean="0"/>
              <a:t>Verwijderen van </a:t>
            </a:r>
            <a:r>
              <a:rPr lang="nl-NL" b="1" dirty="0" smtClean="0">
                <a:solidFill>
                  <a:srgbClr val="8FAA32"/>
                </a:solidFill>
              </a:rPr>
              <a:t>vuil en klitten</a:t>
            </a:r>
            <a:r>
              <a:rPr lang="nl-NL" dirty="0" smtClean="0"/>
              <a:t> in de vacht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2290" name="Picture 2" descr="Afbeeldingsresultaat voor hond borstelen vu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78" y="3053550"/>
            <a:ext cx="4067441" cy="2704849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2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31403" y="122689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Vacht onderhouden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Honden met een ruwharige vacht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plukken</a:t>
            </a:r>
            <a:endParaRPr lang="nl-NL" b="1" dirty="0" smtClean="0">
              <a:solidFill>
                <a:srgbClr val="8FAA3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13314" name="Picture 2" descr="Dit is Boef, een schat van een Jack Russel Terriër met een schitterende plukvacht! Hij is volledig met de hand geplukt. Tot snel lieve Boef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86" y="3259485"/>
            <a:ext cx="4056901" cy="3049835"/>
          </a:xfrm>
          <a:prstGeom prst="rect">
            <a:avLst/>
          </a:prstGeom>
          <a:noFill/>
          <a:ln w="19050">
            <a:solidFill>
              <a:srgbClr val="8FAA3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475656" y="5114435"/>
            <a:ext cx="215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Geplukte Jack Russel Terriër</a:t>
            </a:r>
            <a:endParaRPr lang="nl-NL" sz="2400" dirty="0"/>
          </a:p>
        </p:txBody>
      </p:sp>
      <p:cxnSp>
        <p:nvCxnSpPr>
          <p:cNvPr id="8" name="Gekromde verbindingslijn 7"/>
          <p:cNvCxnSpPr>
            <a:stCxn id="7" idx="3"/>
            <a:endCxn id="13314" idx="1"/>
          </p:cNvCxnSpPr>
          <p:nvPr/>
        </p:nvCxnSpPr>
        <p:spPr>
          <a:xfrm flipV="1">
            <a:off x="3632644" y="4784403"/>
            <a:ext cx="1274942" cy="745531"/>
          </a:xfrm>
          <a:prstGeom prst="curvedConnector3">
            <a:avLst>
              <a:gd name="adj1" fmla="val 50000"/>
            </a:avLst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11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54759" y="110931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Vacht onderhouden</a:t>
            </a:r>
          </a:p>
          <a:p>
            <a:pPr marL="0" indent="0">
              <a:buNone/>
            </a:pPr>
            <a:r>
              <a:rPr lang="nl-NL" dirty="0" smtClean="0"/>
              <a:t>Werkpaarden </a:t>
            </a:r>
            <a:r>
              <a:rPr lang="nl-NL" b="1" dirty="0" smtClean="0">
                <a:solidFill>
                  <a:srgbClr val="8FAA32"/>
                </a:solidFill>
              </a:rPr>
              <a:t>scheren</a:t>
            </a:r>
            <a:r>
              <a:rPr lang="nl-NL" dirty="0" smtClean="0"/>
              <a:t> in de winter </a:t>
            </a:r>
            <a:r>
              <a:rPr lang="nl-NL" dirty="0" smtClean="0">
                <a:sym typeface="Wingdings" panose="05000000000000000000" pitchFamily="2" charset="2"/>
              </a:rPr>
              <a:t> in de wintervacht zweet het paard sneller en blijft hij langer nat; kans op </a:t>
            </a:r>
            <a:r>
              <a:rPr lang="nl-NL" u="sng" dirty="0" smtClean="0">
                <a:sym typeface="Wingdings" panose="05000000000000000000" pitchFamily="2" charset="2"/>
              </a:rPr>
              <a:t>kou</a:t>
            </a:r>
            <a:br>
              <a:rPr lang="nl-NL" u="sng" dirty="0" smtClean="0">
                <a:sym typeface="Wingdings" panose="05000000000000000000" pitchFamily="2" charset="2"/>
              </a:rPr>
            </a:br>
            <a:r>
              <a:rPr lang="nl-NL" u="sng" dirty="0" smtClean="0">
                <a:sym typeface="Wingdings" panose="05000000000000000000" pitchFamily="2" charset="2"/>
              </a:rPr>
              <a:t>vatten</a:t>
            </a:r>
            <a:r>
              <a:rPr lang="nl-NL" dirty="0" smtClean="0">
                <a:sym typeface="Wingdings" panose="05000000000000000000" pitchFamily="2" charset="2"/>
              </a:rPr>
              <a:t> is </a:t>
            </a:r>
            <a:r>
              <a:rPr lang="nl-NL" i="1" dirty="0" smtClean="0">
                <a:sym typeface="Wingdings" panose="05000000000000000000" pitchFamily="2" charset="2"/>
              </a:rPr>
              <a:t>groter</a:t>
            </a:r>
          </a:p>
          <a:p>
            <a:pPr marL="0" indent="0">
              <a:buNone/>
            </a:pPr>
            <a:endParaRPr lang="nl-NL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Schapen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scheren</a:t>
            </a:r>
            <a:r>
              <a:rPr lang="nl-NL" dirty="0" smtClean="0">
                <a:sym typeface="Wingdings" panose="05000000000000000000" pitchFamily="2" charset="2"/>
              </a:rPr>
              <a:t> in het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voorjaar  </a:t>
            </a:r>
            <a:r>
              <a:rPr lang="nl-NL" b="1" dirty="0" smtClean="0">
                <a:sym typeface="Wingdings" panose="05000000000000000000" pitchFamily="2" charset="2"/>
              </a:rPr>
              <a:t>wol</a:t>
            </a:r>
            <a:endParaRPr lang="nl-NL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87824" y="5330791"/>
            <a:ext cx="215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s</a:t>
            </a:r>
            <a:r>
              <a:rPr lang="nl-NL" sz="2400" dirty="0" smtClean="0"/>
              <a:t>chaap wordt geschoren</a:t>
            </a:r>
            <a:endParaRPr lang="nl-NL" sz="2400" dirty="0"/>
          </a:p>
        </p:txBody>
      </p:sp>
      <p:cxnSp>
        <p:nvCxnSpPr>
          <p:cNvPr id="8" name="Gekromde verbindingslijn 7"/>
          <p:cNvCxnSpPr>
            <a:stCxn id="7" idx="3"/>
            <a:endCxn id="14339" idx="1"/>
          </p:cNvCxnSpPr>
          <p:nvPr/>
        </p:nvCxnSpPr>
        <p:spPr>
          <a:xfrm flipV="1">
            <a:off x="5144812" y="4797152"/>
            <a:ext cx="811654" cy="949138"/>
          </a:xfrm>
          <a:prstGeom prst="curvedConnector3">
            <a:avLst>
              <a:gd name="adj1" fmla="val 50000"/>
            </a:avLst>
          </a:prstGeom>
          <a:ln w="28575">
            <a:solidFill>
              <a:srgbClr val="8FA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Afbeeldingsresultaat voor schaap sche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t="11479" r="9412"/>
          <a:stretch/>
        </p:blipFill>
        <p:spPr bwMode="auto">
          <a:xfrm>
            <a:off x="5956466" y="3284984"/>
            <a:ext cx="2985827" cy="3024336"/>
          </a:xfrm>
          <a:prstGeom prst="rect">
            <a:avLst/>
          </a:prstGeom>
          <a:noFill/>
          <a:ln w="19050">
            <a:solidFill>
              <a:srgbClr val="8FAA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82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Diercontact </a:t>
            </a:r>
            <a:r>
              <a:rPr lang="nl-NL" sz="1200" i="1" dirty="0" smtClean="0"/>
              <a:t>les 2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-233104" y="1260017"/>
            <a:ext cx="78867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nl-NL" b="1" dirty="0" smtClean="0"/>
              <a:t>Het dier moet je bij het benaderen altijd kunnen zien</a:t>
            </a:r>
          </a:p>
          <a:p>
            <a:pPr lvl="1"/>
            <a:endParaRPr lang="nl-NL" b="1" dirty="0" smtClean="0"/>
          </a:p>
          <a:p>
            <a:pPr lvl="1"/>
            <a:r>
              <a:rPr lang="nl-NL" b="1" dirty="0" smtClean="0"/>
              <a:t>Benader een dier nooit van bovenaf</a:t>
            </a:r>
          </a:p>
          <a:p>
            <a:pPr marL="457200" lvl="1" indent="0">
              <a:buNone/>
            </a:pPr>
            <a:r>
              <a:rPr lang="nl-NL" dirty="0" smtClean="0"/>
              <a:t>Natuurlijke vijanden van veel dieren komen namelijk ook van bovenaf, hier kan het dier enorm van schrikken.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r>
              <a:rPr lang="nl-NL" b="1" dirty="0" smtClean="0"/>
              <a:t>Laat het dier even aan je ruiken door aan je geur te wennen</a:t>
            </a:r>
            <a:endParaRPr lang="nl-NL" b="1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i="1" dirty="0" smtClean="0"/>
              <a:t>Om een paard niet teveel te laten schrikken maak je duidelijk dat je er bent (wanneer het dier je even niet kan zien) d.m.v. een hand op het paard te leggen.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29" y="4930218"/>
            <a:ext cx="2197970" cy="15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Gebruik/onderhoud gereedschappen </a:t>
            </a:r>
            <a:r>
              <a:rPr lang="nl-NL" sz="1200" i="1" dirty="0" smtClean="0"/>
              <a:t>les 2</a:t>
            </a:r>
            <a:endParaRPr lang="nl-NL" sz="1200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Bij </a:t>
            </a:r>
            <a:r>
              <a:rPr lang="nl-NL" dirty="0"/>
              <a:t>de verzorging van dieren gebruik je verschillende </a:t>
            </a:r>
            <a:r>
              <a:rPr lang="nl-NL" b="1" dirty="0"/>
              <a:t>gereedschappen en materialen</a:t>
            </a:r>
            <a:r>
              <a:rPr lang="nl-NL" dirty="0"/>
              <a:t>. 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Het is belangrijk dat je weet welke gereedschappen je waarvoor nodig hebt. 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Sommige </a:t>
            </a:r>
            <a:r>
              <a:rPr lang="nl-NL" dirty="0"/>
              <a:t>gereedschappen zijn scherp of puntig. Als je gereedschappen verkeerd gebruikt, kun je jezelf, anderen en dieren bezeren of verwonden. </a:t>
            </a:r>
          </a:p>
          <a:p>
            <a:pPr lvl="1"/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655</Words>
  <Application>Microsoft Office PowerPoint</Application>
  <PresentationFormat>Diavoorstelling (4:3)</PresentationFormat>
  <Paragraphs>136</Paragraphs>
  <Slides>18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Kantoorthema</vt:lpstr>
      <vt:lpstr>PowerPoint-presentatie</vt:lpstr>
      <vt:lpstr>Thema-inhoud</vt:lpstr>
      <vt:lpstr>Vachtverzorging les 2</vt:lpstr>
      <vt:lpstr>PowerPoint-presentatie</vt:lpstr>
      <vt:lpstr>PowerPoint-presentatie</vt:lpstr>
      <vt:lpstr>PowerPoint-presentatie</vt:lpstr>
      <vt:lpstr>PowerPoint-presentatie</vt:lpstr>
      <vt:lpstr>Diercontact les 2</vt:lpstr>
      <vt:lpstr>Gebruik/onderhoud gereedschappen les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  <vt:lpstr>Theorievragen les 2</vt:lpstr>
      <vt:lpstr>Standaard reflectievragen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Kitty de Ridder</dc:creator>
  <cp:lastModifiedBy>Inge Zwaan</cp:lastModifiedBy>
  <cp:revision>45</cp:revision>
  <dcterms:created xsi:type="dcterms:W3CDTF">2017-06-22T08:39:10Z</dcterms:created>
  <dcterms:modified xsi:type="dcterms:W3CDTF">2019-03-21T10:14:46Z</dcterms:modified>
</cp:coreProperties>
</file>